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7"/>
  </p:notesMasterIdLst>
  <p:sldIdLst>
    <p:sldId id="324" r:id="rId2"/>
    <p:sldId id="290" r:id="rId3"/>
    <p:sldId id="322" r:id="rId4"/>
    <p:sldId id="321" r:id="rId5"/>
    <p:sldId id="326" r:id="rId6"/>
    <p:sldId id="336" r:id="rId7"/>
    <p:sldId id="333" r:id="rId8"/>
    <p:sldId id="328" r:id="rId9"/>
    <p:sldId id="334" r:id="rId10"/>
    <p:sldId id="335" r:id="rId11"/>
    <p:sldId id="329" r:id="rId12"/>
    <p:sldId id="332" r:id="rId13"/>
    <p:sldId id="330" r:id="rId14"/>
    <p:sldId id="327" r:id="rId15"/>
    <p:sldId id="323" r:id="rId16"/>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client id="{9A6D172A-7EB5-A548-A890-A641A658995F}" v="27" dt="2020-07-14T02:04:08.6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8"/>
    <p:restoredTop sz="94819"/>
  </p:normalViewPr>
  <p:slideViewPr>
    <p:cSldViewPr>
      <p:cViewPr varScale="1">
        <p:scale>
          <a:sx n="87" d="100"/>
          <a:sy n="87" d="100"/>
        </p:scale>
        <p:origin x="1496"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02:05:57.633" v="949" actId="20577"/>
      <pc:docMkLst>
        <pc:docMk/>
      </pc:docMkLst>
      <pc:sldChg chg="modSp mod">
        <pc:chgData name="gabriel chavez" userId="71d80cb7cbb87c64" providerId="LiveId" clId="{9A6D172A-7EB5-A548-A890-A641A658995F}" dt="2020-07-13T18:15:37.363" v="75" actId="20577"/>
        <pc:sldMkLst>
          <pc:docMk/>
          <pc:sldMk cId="1208771149" sldId="290"/>
        </pc:sldMkLst>
        <pc:spChg chg="mod">
          <ac:chgData name="gabriel chavez" userId="71d80cb7cbb87c64" providerId="LiveId" clId="{9A6D172A-7EB5-A548-A890-A641A658995F}" dt="2020-07-13T18:15:37.363" v="75"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2:04:28.612" v="948" actId="20577"/>
        <pc:sldMkLst>
          <pc:docMk/>
          <pc:sldMk cId="3875581340" sldId="321"/>
        </pc:sldMkLst>
        <pc:spChg chg="mod">
          <ac:chgData name="gabriel chavez" userId="71d80cb7cbb87c64" providerId="LiveId" clId="{9A6D172A-7EB5-A548-A890-A641A658995F}" dt="2020-07-14T02:04:28.612" v="948" actId="20577"/>
          <ac:spMkLst>
            <pc:docMk/>
            <pc:sldMk cId="3875581340" sldId="321"/>
            <ac:spMk id="5" creationId="{6971D2CE-E6C5-B44F-A75D-6CA9DAFB241D}"/>
          </ac:spMkLst>
        </pc:sp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1:07:02.953" v="527" actId="1038"/>
          <ac:picMkLst>
            <pc:docMk/>
            <pc:sldMk cId="3875581340" sldId="321"/>
            <ac:picMk id="6" creationId="{8AA6A00D-8BE2-3C43-B3AC-B7CF24617F41}"/>
          </ac:picMkLst>
        </pc:picChg>
        <pc:picChg chg="add mod">
          <ac:chgData name="gabriel chavez" userId="71d80cb7cbb87c64" providerId="LiveId" clId="{9A6D172A-7EB5-A548-A890-A641A658995F}" dt="2020-07-14T01:07:06.281" v="529" actId="103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00:37:16.211" v="79" actId="12"/>
        <pc:sldMkLst>
          <pc:docMk/>
          <pc:sldMk cId="1678273682" sldId="322"/>
        </pc:sldMkLst>
        <pc:spChg chg="mod">
          <ac:chgData name="gabriel chavez" userId="71d80cb7cbb87c64" providerId="LiveId" clId="{9A6D172A-7EB5-A548-A890-A641A658995F}" dt="2020-07-14T00:37:16.211" v="79" actId="12"/>
          <ac:spMkLst>
            <pc:docMk/>
            <pc:sldMk cId="1678273682" sldId="322"/>
            <ac:spMk id="8" creationId="{CECDAE13-1011-E545-86FE-E1BA547BB3DB}"/>
          </ac:spMkLst>
        </pc:spChg>
      </pc:sldChg>
      <pc:sldChg chg="modSp mod">
        <pc:chgData name="gabriel chavez" userId="71d80cb7cbb87c64" providerId="LiveId" clId="{9A6D172A-7EB5-A548-A890-A641A658995F}" dt="2020-07-14T02:03:26.991" v="935" actId="20577"/>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5:57.633" v="949" actId="20577"/>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sldChg>
      <pc:sldChg chg="addSp delSp modSp mod">
        <pc:chgData name="gabriel chavez" userId="71d80cb7cbb87c64" providerId="LiveId" clId="{9A6D172A-7EB5-A548-A890-A641A658995F}" dt="2020-07-14T02:02:43.936" v="919" actId="20577"/>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2:01:57.666" v="884" actId="14100"/>
        <pc:sldMkLst>
          <pc:docMk/>
          <pc:sldMk cId="1880905044" sldId="329"/>
        </pc:sldMkLst>
        <pc:spChg chg="mod">
          <ac:chgData name="gabriel chavez" userId="71d80cb7cbb87c64" providerId="LiveId" clId="{9A6D172A-7EB5-A548-A890-A641A658995F}" dt="2020-07-14T02:01:57.666" v="884" actId="14100"/>
          <ac:spMkLst>
            <pc:docMk/>
            <pc:sldMk cId="1880905044" sldId="329"/>
            <ac:spMk id="5" creationId="{6971D2CE-E6C5-B44F-A75D-6CA9DAFB241D}"/>
          </ac:spMkLst>
        </pc:spChg>
        <pc:picChg chg="add mod">
          <ac:chgData name="gabriel chavez" userId="71d80cb7cbb87c64" providerId="LiveId" clId="{9A6D172A-7EB5-A548-A890-A641A658995F}" dt="2020-07-14T01:59:59.444" v="764" actId="1036"/>
          <ac:picMkLst>
            <pc:docMk/>
            <pc:sldMk cId="1880905044" sldId="329"/>
            <ac:picMk id="2" creationId="{DD895A0B-759B-3E46-8B52-945B24475EC2}"/>
          </ac:picMkLst>
        </pc:picChg>
        <pc:picChg chg="mod">
          <ac:chgData name="gabriel chavez" userId="71d80cb7cbb87c64" providerId="LiveId" clId="{9A6D172A-7EB5-A548-A890-A641A658995F}" dt="2020-07-14T02:00:28.555" v="797" actId="1035"/>
          <ac:picMkLst>
            <pc:docMk/>
            <pc:sldMk cId="1880905044" sldId="329"/>
            <ac:picMk id="6" creationId="{47869ACA-52B8-0D47-8EEC-98DC6A7B3901}"/>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modSp mod">
        <pc:chgData name="gabriel chavez" userId="71d80cb7cbb87c64" providerId="LiveId" clId="{9A6D172A-7EB5-A548-A890-A641A658995F}" dt="2020-07-14T02:02:19.692" v="898" actId="20577"/>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2:02:49.534" v="926" actId="20577"/>
        <pc:sldMkLst>
          <pc:docMk/>
          <pc:sldMk cId="3667073043" sldId="333"/>
        </pc:sldMkLst>
        <pc:spChg chg="mod">
          <ac:chgData name="gabriel chavez" userId="71d80cb7cbb87c64" providerId="LiveId" clId="{9A6D172A-7EB5-A548-A890-A641A658995F}" dt="2020-07-14T02:02:49.534" v="926" actId="20577"/>
          <ac:spMkLst>
            <pc:docMk/>
            <pc:sldMk cId="3667073043" sldId="333"/>
            <ac:spMk id="5" creationId="{6971D2CE-E6C5-B44F-A75D-6CA9DAFB241D}"/>
          </ac:spMkLst>
        </pc:spChg>
        <pc:picChg chg="add mod">
          <ac:chgData name="gabriel chavez" userId="71d80cb7cbb87c64" providerId="LiveId" clId="{9A6D172A-7EB5-A548-A890-A641A658995F}" dt="2020-07-14T00:45:43.248" v="202" actId="1036"/>
          <ac:picMkLst>
            <pc:docMk/>
            <pc:sldMk cId="3667073043" sldId="333"/>
            <ac:picMk id="2" creationId="{82A9E973-27C1-C74E-B4A3-AA86219A0FE6}"/>
          </ac:picMkLst>
        </pc:picChg>
        <pc:picChg chg="add mod">
          <ac:chgData name="gabriel chavez" userId="71d80cb7cbb87c64" providerId="LiveId" clId="{9A6D172A-7EB5-A548-A890-A641A658995F}" dt="2020-07-14T00:46:48.526" v="235" actId="1036"/>
          <ac:picMkLst>
            <pc:docMk/>
            <pc:sldMk cId="3667073043" sldId="333"/>
            <ac:picMk id="3" creationId="{87B83727-A434-F649-AFC4-91223D464003}"/>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mod">
        <pc:chgData name="gabriel chavez" userId="71d80cb7cbb87c64" providerId="LiveId" clId="{9A6D172A-7EB5-A548-A890-A641A658995F}" dt="2020-07-14T02:02:38.021" v="912" actId="20577"/>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2:02:31.940" v="905" actId="20577"/>
        <pc:sldMkLst>
          <pc:docMk/>
          <pc:sldMk cId="2673829587" sldId="335"/>
        </pc:sldMkLst>
        <pc:spChg chg="mod">
          <ac:chgData name="gabriel chavez" userId="71d80cb7cbb87c64" providerId="LiveId" clId="{9A6D172A-7EB5-A548-A890-A641A658995F}" dt="2020-07-14T02:02:31.940" v="90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ac:chgData name="gabriel chavez" userId="71d80cb7cbb87c64" providerId="LiveId" clId="{9A6D172A-7EB5-A548-A890-A641A658995F}" dt="2020-07-14T01:59:16.436" v="742"/>
          <ac:picMkLst>
            <pc:docMk/>
            <pc:sldMk cId="2673829587" sldId="335"/>
            <ac:picMk id="3" creationId="{A11986A3-781D-B042-8DFB-C72F8279FCB4}"/>
          </ac:picMkLst>
        </pc:picChg>
      </pc:sldChg>
      <pc:sldChg chg="modSp add mod">
        <pc:chgData name="gabriel chavez" userId="71d80cb7cbb87c64" providerId="LiveId" clId="{9A6D172A-7EB5-A548-A890-A641A658995F}" dt="2020-07-14T02:02:54.935" v="933" actId="20577"/>
        <pc:sldMkLst>
          <pc:docMk/>
          <pc:sldMk cId="1616680206" sldId="336"/>
        </pc:sldMkLst>
        <pc:spChg chg="mod">
          <ac:chgData name="gabriel chavez" userId="71d80cb7cbb87c64" providerId="LiveId" clId="{9A6D172A-7EB5-A548-A890-A641A658995F}" dt="2020-07-14T02:02:54.935" v="933" actId="20577"/>
          <ac:spMkLst>
            <pc:docMk/>
            <pc:sldMk cId="1616680206" sldId="336"/>
            <ac:spMk id="5" creationId="{6971D2CE-E6C5-B44F-A75D-6CA9DAFB241D}"/>
          </ac:spMkLst>
        </pc:sp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5</a:t>
            </a:fld>
            <a:endParaRPr lang="en-US"/>
          </a:p>
        </p:txBody>
      </p:sp>
    </p:spTree>
    <p:extLst>
      <p:ext uri="{BB962C8B-B14F-4D97-AF65-F5344CB8AC3E}">
        <p14:creationId xmlns:p14="http://schemas.microsoft.com/office/powerpoint/2010/main" val="65896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14</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15</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a:srcRect t="4019" r="17201" b="5070"/>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Piece Class</a:t>
            </a:r>
            <a:r>
              <a:rPr lang="en-US" sz="3200" spc="-155" dirty="0">
                <a:solidFill>
                  <a:srgbClr val="0070C0"/>
                </a:solidFill>
              </a:rPr>
              <a:t> File Structure</a:t>
            </a:r>
            <a:endParaRPr sz="3200" dirty="0">
              <a:solidFill>
                <a:srgbClr val="0070C0"/>
              </a:solidFill>
            </a:endParaRPr>
          </a:p>
        </p:txBody>
      </p:sp>
      <p:pic>
        <p:nvPicPr>
          <p:cNvPr id="3" name="Picture 2">
            <a:extLst>
              <a:ext uri="{FF2B5EF4-FFF2-40B4-BE49-F238E27FC236}">
                <a16:creationId xmlns:a16="http://schemas.microsoft.com/office/drawing/2014/main" id="{A11986A3-781D-B042-8DFB-C72F8279FCB4}"/>
              </a:ext>
            </a:extLst>
          </p:cNvPr>
          <p:cNvPicPr>
            <a:picLocks noChangeAspect="1"/>
          </p:cNvPicPr>
          <p:nvPr/>
        </p:nvPicPr>
        <p:blipFill>
          <a:blip r:embed="rId2"/>
          <a:stretch>
            <a:fillRect/>
          </a:stretch>
        </p:blipFill>
        <p:spPr>
          <a:xfrm>
            <a:off x="838200" y="1358900"/>
            <a:ext cx="8839200" cy="55118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sz="3200" spc="-265" dirty="0">
                <a:solidFill>
                  <a:srgbClr val="0070C0"/>
                </a:solidFill>
              </a:rPr>
              <a:t> </a:t>
            </a:r>
            <a:r>
              <a:rPr lang="en-US" sz="3200" spc="-155" dirty="0">
                <a:solidFill>
                  <a:srgbClr val="0070C0"/>
                </a:solidFill>
              </a:rPr>
              <a:t>Hierarchy &amp; </a:t>
            </a:r>
            <a:r>
              <a:rPr lang="en-US" sz="3200" spc="-155" dirty="0" err="1">
                <a:solidFill>
                  <a:srgbClr val="0070C0"/>
                </a:solidFill>
              </a:rPr>
              <a:t>PieceType</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DD895A0B-759B-3E46-8B52-945B24475EC2}"/>
              </a:ext>
            </a:extLst>
          </p:cNvPr>
          <p:cNvPicPr>
            <a:picLocks noChangeAspect="1"/>
          </p:cNvPicPr>
          <p:nvPr/>
        </p:nvPicPr>
        <p:blipFill>
          <a:blip r:embed="rId2"/>
          <a:stretch>
            <a:fillRect/>
          </a:stretch>
        </p:blipFill>
        <p:spPr>
          <a:xfrm>
            <a:off x="1651000" y="1193800"/>
            <a:ext cx="7213600" cy="3454400"/>
          </a:xfrm>
          <a:prstGeom prst="rect">
            <a:avLst/>
          </a:prstGeom>
        </p:spPr>
      </p:pic>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3"/>
          <a:stretch>
            <a:fillRect/>
          </a:stretch>
        </p:blipFill>
        <p:spPr>
          <a:xfrm>
            <a:off x="741045" y="4495800"/>
            <a:ext cx="8826500" cy="3251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Tile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31E6D562-C731-954C-91A4-6AEFE558A0B6}"/>
              </a:ext>
            </a:extLst>
          </p:cNvPr>
          <p:cNvPicPr>
            <a:picLocks noChangeAspect="1"/>
          </p:cNvPicPr>
          <p:nvPr/>
        </p:nvPicPr>
        <p:blipFill>
          <a:blip r:embed="rId2"/>
          <a:stretch>
            <a:fillRect/>
          </a:stretch>
        </p:blipFill>
        <p:spPr>
          <a:xfrm>
            <a:off x="850900" y="1295400"/>
            <a:ext cx="8813800" cy="2997200"/>
          </a:xfrm>
          <a:prstGeom prst="rect">
            <a:avLst/>
          </a:prstGeom>
        </p:spPr>
      </p:pic>
    </p:spTree>
    <p:extLst>
      <p:ext uri="{BB962C8B-B14F-4D97-AF65-F5344CB8AC3E}">
        <p14:creationId xmlns:p14="http://schemas.microsoft.com/office/powerpoint/2010/main" val="137297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a:stretch>
            <a:fillRect/>
          </a:stretch>
        </p:blipFill>
        <p:spPr>
          <a:xfrm>
            <a:off x="2286000" y="1604760"/>
            <a:ext cx="5867400" cy="6042984"/>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Board:</a:t>
            </a:r>
            <a:r>
              <a:rPr lang="en-US" dirty="0"/>
              <a:t>  This class controls the flow of a game. It keeps track of all the game moves, which player has the current turn, and the final result of the game </a:t>
            </a:r>
          </a:p>
          <a:p>
            <a:pPr lvl="1" fontAlgn="base"/>
            <a:r>
              <a:rPr lang="en-US" b="1" dirty="0"/>
              <a:t>Piece:</a:t>
            </a:r>
            <a:r>
              <a:rPr lang="en-US" dirty="0"/>
              <a:t> Each checker will be placed on the board in its own square. </a:t>
            </a:r>
          </a:p>
          <a:p>
            <a:pPr lvl="1" fontAlgn="base"/>
            <a:r>
              <a:rPr lang="en-US" b="1" dirty="0"/>
              <a:t>Tile:</a:t>
            </a:r>
            <a:r>
              <a:rPr lang="en-US" dirty="0"/>
              <a:t> A tile represents one square of the 8×8 grid (board) and an optional piece</a:t>
            </a:r>
          </a:p>
          <a:p>
            <a:pPr lvl="1" fontAlgn="base"/>
            <a:r>
              <a:rPr lang="en-US" b="1" dirty="0"/>
              <a:t>Player:</a:t>
            </a:r>
            <a:r>
              <a:rPr lang="en-US" dirty="0"/>
              <a:t> Player class represents one of the participants playing the game</a:t>
            </a:r>
          </a:p>
          <a:p>
            <a:pPr lvl="1" fontAlgn="base"/>
            <a:r>
              <a:rPr lang="en-US" b="1" dirty="0" err="1"/>
              <a:t>TryMove</a:t>
            </a:r>
            <a:r>
              <a:rPr lang="en-US" b="1" dirty="0"/>
              <a:t>:</a:t>
            </a:r>
            <a:r>
              <a:rPr lang="en-US" dirty="0"/>
              <a:t> Represents a game move, containing the starting and ending spot.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dirty="0"/>
          </a:p>
          <a:p>
            <a:r>
              <a:rPr lang="en-US" b="1" dirty="0"/>
              <a:t>Carrying Out The Plan</a:t>
            </a:r>
            <a:endParaRPr lang="en-US" dirty="0"/>
          </a:p>
          <a:p>
            <a:pPr lvl="1"/>
            <a:r>
              <a:rPr lang="en-US" dirty="0"/>
              <a:t>After creating a new Board object with playing pieces, design a method to move a checker. </a:t>
            </a:r>
          </a:p>
          <a:p>
            <a:pPr lvl="1"/>
            <a:r>
              <a:rPr lang="en-US" dirty="0"/>
              <a:t>Test the move for proper diagonal move,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a:t>
            </a:r>
          </a:p>
          <a:p>
            <a:pPr marL="1200150" lvl="2" indent="-285750">
              <a:buFont typeface="Wingdings" pitchFamily="2" charset="2"/>
              <a:buChar char="q"/>
            </a:pPr>
            <a:r>
              <a:rPr lang="en-US" dirty="0"/>
              <a:t>Encapsulation, </a:t>
            </a:r>
          </a:p>
          <a:p>
            <a:pPr marL="1200150" lvl="2" indent="-285750">
              <a:buFont typeface="Wingdings" pitchFamily="2" charset="2"/>
              <a:buChar char="ü"/>
            </a:pPr>
            <a:r>
              <a:rPr lang="en-US" dirty="0"/>
              <a:t>Inheritance, </a:t>
            </a:r>
          </a:p>
          <a:p>
            <a:pPr marL="1200150" lvl="2" indent="-285750">
              <a:buFont typeface="Wingdings" pitchFamily="2" charset="2"/>
              <a:buChar char="ü"/>
            </a:pPr>
            <a:r>
              <a:rPr lang="en-US" dirty="0"/>
              <a:t>Abstraction, </a:t>
            </a:r>
          </a:p>
          <a:p>
            <a:pPr marL="1200150" lvl="2" indent="-285750">
              <a:buFont typeface="Wingdings" pitchFamily="2" charset="2"/>
              <a:buChar char="q"/>
            </a:pPr>
            <a:r>
              <a:rPr lang="en-US" dirty="0"/>
              <a:t>Polymorphism</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1 lambda expression,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q"/>
            </a:pPr>
            <a:r>
              <a:rPr lang="en-US" dirty="0"/>
              <a:t>Have some type of error handling for bad user input (incorrect key press, etc.)</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609600" y="609600"/>
            <a:ext cx="9029700"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6" name="Picture 5">
            <a:extLst>
              <a:ext uri="{FF2B5EF4-FFF2-40B4-BE49-F238E27FC236}">
                <a16:creationId xmlns:a16="http://schemas.microsoft.com/office/drawing/2014/main" id="{8AA6A00D-8BE2-3C43-B3AC-B7CF24617F41}"/>
              </a:ext>
            </a:extLst>
          </p:cNvPr>
          <p:cNvPicPr>
            <a:picLocks noChangeAspect="1"/>
          </p:cNvPicPr>
          <p:nvPr/>
        </p:nvPicPr>
        <p:blipFill>
          <a:blip r:embed="rId2"/>
          <a:stretch>
            <a:fillRect/>
          </a:stretch>
        </p:blipFill>
        <p:spPr>
          <a:xfrm>
            <a:off x="5550265" y="1361186"/>
            <a:ext cx="4127135" cy="6347713"/>
          </a:xfrm>
          <a:prstGeom prst="rect">
            <a:avLst/>
          </a:prstGeom>
        </p:spPr>
      </p:pic>
      <p:pic>
        <p:nvPicPr>
          <p:cNvPr id="7" name="Picture 6">
            <a:extLst>
              <a:ext uri="{FF2B5EF4-FFF2-40B4-BE49-F238E27FC236}">
                <a16:creationId xmlns:a16="http://schemas.microsoft.com/office/drawing/2014/main" id="{F93C8CB6-2821-F94B-B1DE-EA72D6E73C17}"/>
              </a:ext>
            </a:extLst>
          </p:cNvPr>
          <p:cNvPicPr>
            <a:picLocks noChangeAspect="1"/>
          </p:cNvPicPr>
          <p:nvPr/>
        </p:nvPicPr>
        <p:blipFill>
          <a:blip r:embed="rId3"/>
          <a:stretch>
            <a:fillRect/>
          </a:stretch>
        </p:blipFill>
        <p:spPr>
          <a:xfrm>
            <a:off x="609600" y="1367536"/>
            <a:ext cx="4724400" cy="634771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err="1">
                <a:solidFill>
                  <a:srgbClr val="0070C0"/>
                </a:solidFill>
              </a:rPr>
              <a:t>CheckerBoard</a:t>
            </a:r>
            <a:r>
              <a:rPr lang="en-US" sz="3200" spc="-95" dirty="0">
                <a:solidFill>
                  <a:srgbClr val="0070C0"/>
                </a:solidFill>
              </a:rPr>
              <a:t> Sample</a:t>
            </a:r>
            <a:endParaRPr sz="3200" dirty="0">
              <a:solidFill>
                <a:srgbClr val="0070C0"/>
              </a:solidFill>
            </a:endParaRPr>
          </a:p>
        </p:txBody>
      </p:sp>
      <p:pic>
        <p:nvPicPr>
          <p:cNvPr id="4" name="Picture 3">
            <a:extLst>
              <a:ext uri="{FF2B5EF4-FFF2-40B4-BE49-F238E27FC236}">
                <a16:creationId xmlns:a16="http://schemas.microsoft.com/office/drawing/2014/main" id="{BC2FDC6D-772D-674B-A780-49850B370E04}"/>
              </a:ext>
            </a:extLst>
          </p:cNvPr>
          <p:cNvPicPr>
            <a:picLocks noChangeAspect="1"/>
          </p:cNvPicPr>
          <p:nvPr/>
        </p:nvPicPr>
        <p:blipFill>
          <a:blip r:embed="rId3"/>
          <a:stretch>
            <a:fillRect/>
          </a:stretch>
        </p:blipFill>
        <p:spPr>
          <a:xfrm>
            <a:off x="2438400" y="1523999"/>
            <a:ext cx="5638799" cy="5706465"/>
          </a:xfrm>
          <a:prstGeom prst="rect">
            <a:avLst/>
          </a:prstGeom>
        </p:spPr>
      </p:pic>
    </p:spTree>
    <p:extLst>
      <p:ext uri="{BB962C8B-B14F-4D97-AF65-F5344CB8AC3E}">
        <p14:creationId xmlns:p14="http://schemas.microsoft.com/office/powerpoint/2010/main" val="326461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Class</a:t>
            </a:r>
            <a:r>
              <a:rPr sz="3200" spc="-265" dirty="0">
                <a:solidFill>
                  <a:srgbClr val="0070C0"/>
                </a:solidFill>
              </a:rPr>
              <a:t> </a:t>
            </a:r>
            <a:r>
              <a:rPr lang="en-US" sz="3200" spc="-155" dirty="0">
                <a:solidFill>
                  <a:srgbClr val="0070C0"/>
                </a:solidFill>
              </a:rPr>
              <a:t>File Structure &amp; Hierarchy</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2" name="Picture 1">
            <a:extLst>
              <a:ext uri="{FF2B5EF4-FFF2-40B4-BE49-F238E27FC236}">
                <a16:creationId xmlns:a16="http://schemas.microsoft.com/office/drawing/2014/main" id="{FFA9D532-B8C2-B445-A63F-960205C2C81A}"/>
              </a:ext>
            </a:extLst>
          </p:cNvPr>
          <p:cNvPicPr>
            <a:picLocks noChangeAspect="1"/>
          </p:cNvPicPr>
          <p:nvPr/>
        </p:nvPicPr>
        <p:blipFill>
          <a:blip r:embed="rId3"/>
          <a:stretch>
            <a:fillRect/>
          </a:stretch>
        </p:blipFill>
        <p:spPr>
          <a:xfrm>
            <a:off x="1651000" y="3771900"/>
            <a:ext cx="7213600" cy="21717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Board Class</a:t>
            </a:r>
            <a:r>
              <a:rPr sz="3200" spc="-265" dirty="0">
                <a:solidFill>
                  <a:srgbClr val="0070C0"/>
                </a:solidFill>
              </a:rPr>
              <a:t> </a:t>
            </a:r>
            <a:r>
              <a:rPr lang="en-US" sz="3200" spc="-155" dirty="0">
                <a:solidFill>
                  <a:srgbClr val="0070C0"/>
                </a:solidFill>
              </a:rPr>
              <a:t>File Structure &amp; Hierarchy</a:t>
            </a:r>
            <a:endParaRPr sz="3200" dirty="0">
              <a:solidFill>
                <a:srgbClr val="0070C0"/>
              </a:solidFill>
            </a:endParaRPr>
          </a:p>
        </p:txBody>
      </p:sp>
      <p:pic>
        <p:nvPicPr>
          <p:cNvPr id="2" name="Picture 1">
            <a:extLst>
              <a:ext uri="{FF2B5EF4-FFF2-40B4-BE49-F238E27FC236}">
                <a16:creationId xmlns:a16="http://schemas.microsoft.com/office/drawing/2014/main" id="{82A9E973-27C1-C74E-B4A3-AA86219A0FE6}"/>
              </a:ext>
            </a:extLst>
          </p:cNvPr>
          <p:cNvPicPr>
            <a:picLocks noChangeAspect="1"/>
          </p:cNvPicPr>
          <p:nvPr/>
        </p:nvPicPr>
        <p:blipFill>
          <a:blip r:embed="rId2"/>
          <a:stretch>
            <a:fillRect/>
          </a:stretch>
        </p:blipFill>
        <p:spPr>
          <a:xfrm>
            <a:off x="819150" y="1244600"/>
            <a:ext cx="8877300" cy="3937000"/>
          </a:xfrm>
          <a:prstGeom prst="rect">
            <a:avLst/>
          </a:prstGeom>
        </p:spPr>
      </p:pic>
      <p:pic>
        <p:nvPicPr>
          <p:cNvPr id="3" name="Picture 2">
            <a:extLst>
              <a:ext uri="{FF2B5EF4-FFF2-40B4-BE49-F238E27FC236}">
                <a16:creationId xmlns:a16="http://schemas.microsoft.com/office/drawing/2014/main" id="{87B83727-A434-F649-AFC4-91223D464003}"/>
              </a:ext>
            </a:extLst>
          </p:cNvPr>
          <p:cNvPicPr>
            <a:picLocks noChangeAspect="1"/>
          </p:cNvPicPr>
          <p:nvPr/>
        </p:nvPicPr>
        <p:blipFill>
          <a:blip r:embed="rId3"/>
          <a:stretch>
            <a:fillRect/>
          </a:stretch>
        </p:blipFill>
        <p:spPr>
          <a:xfrm>
            <a:off x="1689100" y="5346700"/>
            <a:ext cx="7226300" cy="20447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MoveBehavior</a:t>
            </a:r>
            <a:r>
              <a:rPr lang="en-US" sz="3200" spc="-105" dirty="0">
                <a:solidFill>
                  <a:srgbClr val="0070C0"/>
                </a:solidFill>
              </a:rPr>
              <a:t> Class</a:t>
            </a:r>
            <a:r>
              <a:rPr lang="en-US" sz="3200" spc="-155" dirty="0">
                <a:solidFill>
                  <a:srgbClr val="0070C0"/>
                </a:solidFill>
              </a:rPr>
              <a:t> File Structure &amp; Hierarchy</a:t>
            </a:r>
            <a:endParaRPr sz="3200" dirty="0">
              <a:solidFill>
                <a:srgbClr val="0070C0"/>
              </a:solidFill>
            </a:endParaRPr>
          </a:p>
        </p:txBody>
      </p:sp>
      <p:pic>
        <p:nvPicPr>
          <p:cNvPr id="6" name="Picture 5">
            <a:extLst>
              <a:ext uri="{FF2B5EF4-FFF2-40B4-BE49-F238E27FC236}">
                <a16:creationId xmlns:a16="http://schemas.microsoft.com/office/drawing/2014/main" id="{9CB02369-3B58-204C-BC4F-B8B0CFDC1D34}"/>
              </a:ext>
            </a:extLst>
          </p:cNvPr>
          <p:cNvPicPr>
            <a:picLocks noChangeAspect="1"/>
          </p:cNvPicPr>
          <p:nvPr/>
        </p:nvPicPr>
        <p:blipFill>
          <a:blip r:embed="rId2"/>
          <a:stretch>
            <a:fillRect/>
          </a:stretch>
        </p:blipFill>
        <p:spPr>
          <a:xfrm>
            <a:off x="825500" y="1600200"/>
            <a:ext cx="8864600" cy="2133600"/>
          </a:xfrm>
          <a:prstGeom prst="rect">
            <a:avLst/>
          </a:prstGeom>
        </p:spPr>
      </p:pic>
      <p:pic>
        <p:nvPicPr>
          <p:cNvPr id="7" name="Picture 6">
            <a:extLst>
              <a:ext uri="{FF2B5EF4-FFF2-40B4-BE49-F238E27FC236}">
                <a16:creationId xmlns:a16="http://schemas.microsoft.com/office/drawing/2014/main" id="{E45E1767-00C0-C94F-B117-F1A323B1B4EC}"/>
              </a:ext>
            </a:extLst>
          </p:cNvPr>
          <p:cNvPicPr>
            <a:picLocks noChangeAspect="1"/>
          </p:cNvPicPr>
          <p:nvPr/>
        </p:nvPicPr>
        <p:blipFill>
          <a:blip r:embed="rId3"/>
          <a:stretch>
            <a:fillRect/>
          </a:stretch>
        </p:blipFill>
        <p:spPr>
          <a:xfrm>
            <a:off x="1638300" y="4330700"/>
            <a:ext cx="7239000" cy="1765300"/>
          </a:xfrm>
          <a:prstGeom prst="rect">
            <a:avLst/>
          </a:prstGeom>
        </p:spPr>
      </p:pic>
    </p:spTree>
    <p:extLst>
      <p:ext uri="{BB962C8B-B14F-4D97-AF65-F5344CB8AC3E}">
        <p14:creationId xmlns:p14="http://schemas.microsoft.com/office/powerpoint/2010/main" val="411286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Move Class</a:t>
            </a:r>
            <a:r>
              <a:rPr lang="en-US" sz="3200" spc="-155" dirty="0">
                <a:solidFill>
                  <a:srgbClr val="0070C0"/>
                </a:solidFill>
              </a:rPr>
              <a:t> File Structure &amp; Hierarchy</a:t>
            </a:r>
            <a:endParaRPr sz="3200" dirty="0">
              <a:solidFill>
                <a:srgbClr val="0070C0"/>
              </a:solidFill>
            </a:endParaRPr>
          </a:p>
        </p:txBody>
      </p:sp>
      <p:pic>
        <p:nvPicPr>
          <p:cNvPr id="3" name="Picture 2">
            <a:extLst>
              <a:ext uri="{FF2B5EF4-FFF2-40B4-BE49-F238E27FC236}">
                <a16:creationId xmlns:a16="http://schemas.microsoft.com/office/drawing/2014/main" id="{9D770696-8C97-2C43-B324-EC1B4EB36B3F}"/>
              </a:ext>
            </a:extLst>
          </p:cNvPr>
          <p:cNvPicPr>
            <a:picLocks noChangeAspect="1"/>
          </p:cNvPicPr>
          <p:nvPr/>
        </p:nvPicPr>
        <p:blipFill>
          <a:blip r:embed="rId2"/>
          <a:stretch>
            <a:fillRect/>
          </a:stretch>
        </p:blipFill>
        <p:spPr>
          <a:xfrm>
            <a:off x="831850" y="1295400"/>
            <a:ext cx="8851900" cy="2120900"/>
          </a:xfrm>
          <a:prstGeom prst="rect">
            <a:avLst/>
          </a:prstGeom>
        </p:spPr>
      </p:pic>
      <p:pic>
        <p:nvPicPr>
          <p:cNvPr id="4" name="Picture 3">
            <a:extLst>
              <a:ext uri="{FF2B5EF4-FFF2-40B4-BE49-F238E27FC236}">
                <a16:creationId xmlns:a16="http://schemas.microsoft.com/office/drawing/2014/main" id="{B767CBA0-B09F-A141-AF6C-EE96D61B4303}"/>
              </a:ext>
            </a:extLst>
          </p:cNvPr>
          <p:cNvPicPr>
            <a:picLocks noChangeAspect="1"/>
          </p:cNvPicPr>
          <p:nvPr/>
        </p:nvPicPr>
        <p:blipFill>
          <a:blip r:embed="rId3"/>
          <a:stretch>
            <a:fillRect/>
          </a:stretch>
        </p:blipFill>
        <p:spPr>
          <a:xfrm>
            <a:off x="1625600" y="5562600"/>
            <a:ext cx="7264400" cy="1841500"/>
          </a:xfrm>
          <a:prstGeom prst="rect">
            <a:avLst/>
          </a:prstGeom>
        </p:spPr>
      </p:pic>
      <p:pic>
        <p:nvPicPr>
          <p:cNvPr id="6" name="Picture 5">
            <a:extLst>
              <a:ext uri="{FF2B5EF4-FFF2-40B4-BE49-F238E27FC236}">
                <a16:creationId xmlns:a16="http://schemas.microsoft.com/office/drawing/2014/main" id="{4DD04A4C-39D3-694C-AAB3-AEB121603775}"/>
              </a:ext>
            </a:extLst>
          </p:cNvPr>
          <p:cNvPicPr>
            <a:picLocks noChangeAspect="1"/>
          </p:cNvPicPr>
          <p:nvPr/>
        </p:nvPicPr>
        <p:blipFill>
          <a:blip r:embed="rId4"/>
          <a:stretch>
            <a:fillRect/>
          </a:stretch>
        </p:blipFill>
        <p:spPr>
          <a:xfrm>
            <a:off x="1638300" y="3505200"/>
            <a:ext cx="7239000" cy="1955800"/>
          </a:xfrm>
          <a:prstGeom prst="rect">
            <a:avLst/>
          </a:prstGeom>
        </p:spPr>
      </p:pic>
    </p:spTree>
    <p:extLst>
      <p:ext uri="{BB962C8B-B14F-4D97-AF65-F5344CB8AC3E}">
        <p14:creationId xmlns:p14="http://schemas.microsoft.com/office/powerpoint/2010/main" val="236301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664</Words>
  <Application>Microsoft Macintosh PowerPoint</Application>
  <PresentationFormat>Custom</PresentationFormat>
  <Paragraphs>68</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Checkers Board Game in Java OOP</vt:lpstr>
      <vt:lpstr>Website Objectives: UPER</vt:lpstr>
      <vt:lpstr>Website Objectives: UPER</vt:lpstr>
      <vt:lpstr>JAVA IntelliJ Project – capstone-2 (Checkers)</vt:lpstr>
      <vt:lpstr>CheckerBoard Sample</vt:lpstr>
      <vt:lpstr>App Class File Structure &amp; Hierarchy</vt:lpstr>
      <vt:lpstr>Board Class File Structure &amp; Hierarchy</vt:lpstr>
      <vt:lpstr>MoveBehavior Class File Structure &amp; Hierarchy</vt:lpstr>
      <vt:lpstr>Move Class File Structure &amp; Hierarchy</vt:lpstr>
      <vt:lpstr>Piece Class File Structure</vt:lpstr>
      <vt:lpstr>PieceCoordinates Class Hierarchy &amp; PieceType File Structure</vt:lpstr>
      <vt:lpstr>MoveType (enum) &amp; MoveState Class File Structure</vt:lpstr>
      <vt:lpstr>Tile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2020-07-14T02:06:00Z</dcterms:modified>
</cp:coreProperties>
</file>